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315" r:id="rId2"/>
    <p:sldId id="291" r:id="rId3"/>
    <p:sldId id="257" r:id="rId4"/>
    <p:sldId id="258" r:id="rId5"/>
    <p:sldId id="312" r:id="rId6"/>
    <p:sldId id="296" r:id="rId7"/>
    <p:sldId id="292" r:id="rId8"/>
    <p:sldId id="261" r:id="rId9"/>
    <p:sldId id="302" r:id="rId10"/>
    <p:sldId id="298" r:id="rId11"/>
    <p:sldId id="299" r:id="rId12"/>
    <p:sldId id="300" r:id="rId13"/>
    <p:sldId id="287" r:id="rId14"/>
    <p:sldId id="305" r:id="rId15"/>
    <p:sldId id="289" r:id="rId16"/>
    <p:sldId id="267" r:id="rId17"/>
    <p:sldId id="276" r:id="rId18"/>
    <p:sldId id="308" r:id="rId19"/>
    <p:sldId id="309" r:id="rId20"/>
    <p:sldId id="306" r:id="rId21"/>
    <p:sldId id="307" r:id="rId22"/>
    <p:sldId id="310" r:id="rId23"/>
    <p:sldId id="272" r:id="rId24"/>
    <p:sldId id="281" r:id="rId25"/>
    <p:sldId id="282" r:id="rId26"/>
    <p:sldId id="284" r:id="rId27"/>
    <p:sldId id="285" r:id="rId28"/>
    <p:sldId id="314" r:id="rId2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9BFF"/>
    <a:srgbClr val="EC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40"/>
    <p:restoredTop sz="94648"/>
  </p:normalViewPr>
  <p:slideViewPr>
    <p:cSldViewPr snapToGrid="0" snapToObjects="1">
      <p:cViewPr varScale="1">
        <p:scale>
          <a:sx n="103" d="100"/>
          <a:sy n="103" d="100"/>
        </p:scale>
        <p:origin x="20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45A45-7A0A-406B-BA28-CBF72C54F9CA}" type="datetimeFigureOut">
              <a:rPr lang="en-US" smtClean="0"/>
              <a:pPr/>
              <a:t>5/2/25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ABF12-57F9-42FD-960F-F9B747064E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Bone marrow study need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ABF12-57F9-42FD-960F-F9B747064EF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ABF12-57F9-42FD-960F-F9B747064EF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02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5CD1-B1A8-5B4E-8D82-B6960F350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6640F-F083-E741-B9BE-FE4F1262F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1342F-02DF-EC46-81CE-EB2B3262C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50138-95EB-E441-BE2B-9AA23AB5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E70D9-052D-D647-920F-999ACDC8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0730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C9D2C-C558-884A-8432-A5CB885E2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1F00C-BDAC-9140-9F27-D716A88C0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57E96-DA74-C546-B056-1B6C08A7A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F2E36-0009-4441-BA9D-149ED774A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B203E-1F3B-594C-BC38-4AA0E538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5801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A4AB-DF7C-A54E-AC10-535060AB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E5575-3986-CB40-AC0C-1C8450906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7F8FD-E9C2-9A4C-A1D1-AC29E8CC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D285F-D7F9-FE4E-AF61-4097BAF85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8C46D-E99E-D241-9694-84018CC5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575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6218B-AF2C-D94B-BF2F-F8F58AA3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829F9-1CC1-BA43-BC7B-13B441E40F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75318-C2D7-AA43-8CDB-1B4301755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3CEF1-8B03-BC4F-9982-A1FABFB3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31F22-9EE4-8745-8881-690B53E4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CA3FC-7987-734F-996B-218841F0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96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B08F-127A-BC40-9D85-4528D9B0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66781-8FC0-D649-BDA1-27ACB62EF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8AB53-76CF-6248-8DE5-A56C5D18F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B526E-B229-B348-BA59-AF53D17F6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C43B6-81DF-AA41-8427-13D447429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311BC-677F-AC46-B448-DA5B31DD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4159F9-DAF3-D644-85C0-25CAA6666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21BD19-D34F-DC49-97B8-E9419473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013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3B8A1-ACFF-CE41-8D6A-3E11EC6A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0C200C-00EF-5F48-A2A3-D8576EFA1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525AB-E4C1-2543-A9E7-909B0501B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0E6E8-0C1E-6843-92DF-DBBB68A25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070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0EE42-8955-554D-924C-36113DC02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5B353-E016-E84D-8426-68DFE2B6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B323E-0110-9340-A47A-F86F36FD9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842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2B2A-CA97-A543-A3B2-7FB324132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B249D-2A48-E84F-9696-29E4F4960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5622D-1AE5-DA4B-B43C-C88B0596B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7605D-5D64-A043-9753-FF5A1DD21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C52A2-128D-9E46-8D72-B73D531D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E3A3F-E4DE-D145-8409-40C19DA7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3643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01B1-6585-4949-A4DF-DC5BE3045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18D37-137E-924E-BCB7-6720698637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EDB2F-7AB3-4F40-A28D-1EF83579E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AB7BB-ACC5-744D-A826-BBC446DFE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AF7D1-C88B-564D-A1D9-F3B6E51A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FA769-BDA3-DA42-9AF2-EFD1926A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233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EEB39-175B-F341-82ED-A5A39D33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B052-FCE2-8942-BE44-140CE09CF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FC803-7E97-6A4C-87BC-394FE5319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34E67-9783-BE4A-B63E-6DD735157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E264C-7E7C-A242-BD30-F5860226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070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849FB3-D288-BF46-A754-0B1247244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498DA-96AA-7D45-B079-CFDD55EEB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D6224-57E8-8B49-A0A8-71B4B8741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26A68-F045-9C41-B8C2-C9D55CF6F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D2A9-CFFD-BB4D-B670-B2CD0422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7601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3DECF-BD8D-BB45-9C77-8F6434CED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744DB-22E1-4241-98BF-DBE29FB9E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D02BB-8463-EB45-98F4-21044C6D4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EC9B6-FEE8-2144-AF23-5AD59CAA8781}" type="datetimeFigureOut">
              <a:rPr lang="x-none" smtClean="0"/>
              <a:pPr/>
              <a:t>2/5/25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95ED1-81F9-C24C-AAEF-0862D9EBD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A978D-6DF8-9945-87F5-35C6CE1D9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83B4-FCD4-6745-9873-D4B17AA791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1889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9aJlWaWHWilpja9bq5ivzL89zRVt71zo/edit?usp=sharing&amp;ouid=116395809512671210899&amp;rtpof=true&amp;sd=tru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CA5B2-0848-E7F2-9CA7-9744F53D9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12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C1725B-08E7-BEA0-8EE6-B0F449368946}"/>
              </a:ext>
            </a:extLst>
          </p:cNvPr>
          <p:cNvSpPr txBox="1"/>
          <p:nvPr/>
        </p:nvSpPr>
        <p:spPr>
          <a:xfrm>
            <a:off x="5248533" y="187064"/>
            <a:ext cx="6196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D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https://docs.google.com/presentation/d/19aJlWaWHWilpja9bq5ivzL89zRVt71zo/edit?usp=sharing&amp;ouid=116395809512671210899&amp;rtpof=true&amp;sd=true</a:t>
            </a:r>
            <a:endParaRPr lang="en-BD" b="1" dirty="0"/>
          </a:p>
          <a:p>
            <a:endParaRPr lang="en-BD" dirty="0"/>
          </a:p>
        </p:txBody>
      </p:sp>
    </p:spTree>
    <p:extLst>
      <p:ext uri="{BB962C8B-B14F-4D97-AF65-F5344CB8AC3E}">
        <p14:creationId xmlns:p14="http://schemas.microsoft.com/office/powerpoint/2010/main" val="150067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170EF-7F4D-024A-99BC-ACAA7878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27" y="497150"/>
            <a:ext cx="9149178" cy="1144079"/>
          </a:xfrm>
        </p:spPr>
        <p:txBody>
          <a:bodyPr>
            <a:normAutofit fontScale="90000"/>
          </a:bodyPr>
          <a:lstStyle/>
          <a:p>
            <a:br>
              <a:rPr lang="en-GB" b="0" i="0" dirty="0">
                <a:solidFill>
                  <a:srgbClr val="1F1F1F"/>
                </a:solidFill>
                <a:effectLst/>
                <a:latin typeface="ElsevierGulliver"/>
              </a:rPr>
            </a:br>
            <a:r>
              <a:rPr lang="en-GB" sz="3600" b="1" i="0" dirty="0">
                <a:solidFill>
                  <a:srgbClr val="7030A0"/>
                </a:solidFill>
                <a:effectLst/>
                <a:latin typeface="+mn-lt"/>
              </a:rPr>
              <a:t>Normal Bone marrow </a:t>
            </a:r>
            <a:br>
              <a:rPr lang="en-GB" sz="3600" b="0" i="0" dirty="0">
                <a:solidFill>
                  <a:srgbClr val="0070C0"/>
                </a:solidFill>
                <a:effectLst/>
                <a:latin typeface="+mn-lt"/>
              </a:rPr>
            </a:br>
            <a:endParaRPr lang="x-none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496C9-7AC6-3AC9-2E0C-577397A32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b="1" dirty="0">
                <a:solidFill>
                  <a:srgbClr val="1F1F1F"/>
                </a:solidFill>
              </a:rPr>
              <a:t>Components of bone marrow..............</a:t>
            </a:r>
          </a:p>
          <a:p>
            <a:pPr>
              <a:buNone/>
            </a:pPr>
            <a:endParaRPr lang="en-GB" sz="2400" b="0" i="0" dirty="0">
              <a:solidFill>
                <a:srgbClr val="1F1F1F"/>
              </a:solidFill>
              <a:effectLst/>
            </a:endParaRPr>
          </a:p>
          <a:p>
            <a:pPr lvl="1"/>
            <a:r>
              <a:rPr lang="en-GB" b="0" i="0" dirty="0">
                <a:solidFill>
                  <a:srgbClr val="1F1F1F"/>
                </a:solidFill>
                <a:effectLst/>
              </a:rPr>
              <a:t>The cellular components of the marrow include </a:t>
            </a:r>
            <a:r>
              <a:rPr lang="en-GB" b="1" i="0" dirty="0">
                <a:solidFill>
                  <a:srgbClr val="1F1F1F"/>
                </a:solidFill>
                <a:effectLst/>
              </a:rPr>
              <a:t>haematopoietic cells and stromal cells. </a:t>
            </a:r>
          </a:p>
          <a:p>
            <a:pPr lvl="1"/>
            <a:r>
              <a:rPr lang="en-GB" b="1" i="0" dirty="0">
                <a:solidFill>
                  <a:srgbClr val="0070C0"/>
                </a:solidFill>
                <a:effectLst/>
              </a:rPr>
              <a:t>Haematopoietic cells  include........</a:t>
            </a:r>
          </a:p>
          <a:p>
            <a:pPr lvl="2">
              <a:buFont typeface="Wingdings" pitchFamily="2" charset="2"/>
              <a:buChar char="ü"/>
            </a:pPr>
            <a:r>
              <a:rPr lang="en-GB" sz="2400" b="1" i="0" dirty="0">
                <a:solidFill>
                  <a:srgbClr val="1F1F1F"/>
                </a:solidFill>
                <a:effectLst/>
              </a:rPr>
              <a:t> </a:t>
            </a:r>
            <a:r>
              <a:rPr lang="en-GB" sz="2400" b="1" dirty="0">
                <a:solidFill>
                  <a:srgbClr val="1F1F1F"/>
                </a:solidFill>
              </a:rPr>
              <a:t>S</a:t>
            </a:r>
            <a:r>
              <a:rPr lang="en-GB" sz="2400" b="1" i="0" dirty="0">
                <a:solidFill>
                  <a:srgbClr val="1F1F1F"/>
                </a:solidFill>
                <a:effectLst/>
              </a:rPr>
              <a:t>tem cells, maturing granulocytic/myeloid cells, erythroid cells, megakaryocytes, lymphocytes and plasma cells. </a:t>
            </a:r>
          </a:p>
          <a:p>
            <a:pPr lvl="1"/>
            <a:r>
              <a:rPr lang="en-GB" b="1" i="0" dirty="0">
                <a:solidFill>
                  <a:srgbClr val="0070C0"/>
                </a:solidFill>
                <a:effectLst/>
              </a:rPr>
              <a:t>Stromal cells include........</a:t>
            </a:r>
          </a:p>
          <a:p>
            <a:pPr lvl="2">
              <a:buFont typeface="Wingdings" pitchFamily="2" charset="2"/>
              <a:buChar char="ü"/>
            </a:pPr>
            <a:r>
              <a:rPr lang="en-GB" sz="2400" b="0" i="0" dirty="0">
                <a:solidFill>
                  <a:srgbClr val="1F1F1F"/>
                </a:solidFill>
                <a:effectLst/>
              </a:rPr>
              <a:t> </a:t>
            </a:r>
            <a:r>
              <a:rPr lang="en-GB" sz="2400" b="1" dirty="0">
                <a:solidFill>
                  <a:srgbClr val="1F1F1F"/>
                </a:solidFill>
              </a:rPr>
              <a:t>A</a:t>
            </a:r>
            <a:r>
              <a:rPr lang="en-GB" sz="2400" b="1" i="0" dirty="0">
                <a:solidFill>
                  <a:srgbClr val="1F1F1F"/>
                </a:solidFill>
                <a:effectLst/>
              </a:rPr>
              <a:t>dipocytes, fibroblasts, dendritic cells and macrophages.</a:t>
            </a:r>
            <a:endParaRPr lang="x-none" sz="2400" b="1" dirty="0"/>
          </a:p>
        </p:txBody>
      </p:sp>
    </p:spTree>
    <p:extLst>
      <p:ext uri="{BB962C8B-B14F-4D97-AF65-F5344CB8AC3E}">
        <p14:creationId xmlns:p14="http://schemas.microsoft.com/office/powerpoint/2010/main" val="423125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55FF-564A-544A-9690-B0E3C65B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940" y="497150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 </a:t>
            </a:r>
            <a:r>
              <a:rPr lang="en-US" sz="3200" b="1" dirty="0">
                <a:solidFill>
                  <a:srgbClr val="7030A0"/>
                </a:solidFill>
                <a:latin typeface="+mn-lt"/>
              </a:rPr>
              <a:t>For </a:t>
            </a:r>
            <a:r>
              <a:rPr lang="x-none" sz="3200" b="1">
                <a:solidFill>
                  <a:srgbClr val="7030A0"/>
                </a:solidFill>
                <a:latin typeface="+mn-lt"/>
              </a:rPr>
              <a:t>Bone marrow study</a:t>
            </a:r>
            <a:r>
              <a:rPr lang="en-US" sz="3200" b="1" dirty="0">
                <a:solidFill>
                  <a:srgbClr val="7030A0"/>
                </a:solidFill>
                <a:latin typeface="+mn-lt"/>
              </a:rPr>
              <a:t>……..</a:t>
            </a:r>
            <a:endParaRPr lang="x-none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77CC2-B50F-5544-86F0-C5231445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870" y="2290439"/>
            <a:ext cx="5857833" cy="206320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x-none" sz="2400"/>
              <a:t>Peripheral blood</a:t>
            </a:r>
            <a:r>
              <a:rPr lang="en-US" sz="2400" dirty="0"/>
              <a:t> (CBC &amp; PBF) </a:t>
            </a:r>
            <a:endParaRPr lang="x-none" sz="2400" dirty="0"/>
          </a:p>
          <a:p>
            <a:pPr>
              <a:buFont typeface="Wingdings" pitchFamily="2" charset="2"/>
              <a:buChar char="v"/>
            </a:pPr>
            <a:r>
              <a:rPr lang="en-GB" sz="2400" dirty="0"/>
              <a:t>B</a:t>
            </a:r>
            <a:r>
              <a:rPr lang="x-none" sz="2400" dirty="0"/>
              <a:t>one marrow aspiration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T</a:t>
            </a:r>
            <a:r>
              <a:rPr lang="x-none" sz="2400"/>
              <a:t>rephine </a:t>
            </a:r>
            <a:r>
              <a:rPr lang="x-none" sz="2400" dirty="0"/>
              <a:t>biopsy  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722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EFD1-0F05-F74D-B5D9-EB9FA302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520" y="365125"/>
            <a:ext cx="621067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7030A0"/>
                </a:solidFill>
                <a:latin typeface="+mn-lt"/>
              </a:rPr>
              <a:t>P</a:t>
            </a:r>
            <a:r>
              <a:rPr lang="x-none" sz="3200" b="1" dirty="0">
                <a:solidFill>
                  <a:srgbClr val="7030A0"/>
                </a:solidFill>
                <a:latin typeface="+mn-lt"/>
              </a:rPr>
              <a:t>eripheral blood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99EBB-A93B-EC4E-8EF2-7FF67EA9B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91097" cy="3482099"/>
          </a:xfrm>
        </p:spPr>
        <p:txBody>
          <a:bodyPr>
            <a:normAutofit/>
          </a:bodyPr>
          <a:lstStyle/>
          <a:p>
            <a:r>
              <a:rPr lang="en-GB" sz="2400" b="1" dirty="0"/>
              <a:t>S</a:t>
            </a:r>
            <a:r>
              <a:rPr lang="x-none" sz="2400" b="1"/>
              <a:t>tained :</a:t>
            </a:r>
            <a:r>
              <a:rPr lang="en-US" sz="2400" b="1" dirty="0"/>
              <a:t> Leishman </a:t>
            </a:r>
            <a:endParaRPr lang="x-none" sz="2400" b="1" dirty="0"/>
          </a:p>
          <a:p>
            <a:r>
              <a:rPr lang="x-none" sz="2400" b="1" dirty="0">
                <a:solidFill>
                  <a:srgbClr val="7030A0"/>
                </a:solidFill>
              </a:rPr>
              <a:t>PBF for the assessment of ……..</a:t>
            </a:r>
          </a:p>
          <a:p>
            <a:pPr lvl="1">
              <a:buFont typeface="Wingdings" pitchFamily="2" charset="2"/>
              <a:buChar char="ü"/>
            </a:pPr>
            <a:r>
              <a:rPr lang="x-none" b="1" dirty="0"/>
              <a:t>Overall  Cellularity </a:t>
            </a:r>
            <a:r>
              <a:rPr lang="x-none" dirty="0"/>
              <a:t>(Cytopenia/Normal/ Increased)</a:t>
            </a:r>
          </a:p>
          <a:p>
            <a:pPr lvl="1">
              <a:buFont typeface="Wingdings" pitchFamily="2" charset="2"/>
              <a:buChar char="ü"/>
            </a:pPr>
            <a:r>
              <a:rPr lang="x-none" b="1" dirty="0"/>
              <a:t>WBC-</a:t>
            </a:r>
            <a:r>
              <a:rPr lang="x-none" dirty="0"/>
              <a:t> Leukocyte distribution &amp; morphology</a:t>
            </a:r>
          </a:p>
          <a:p>
            <a:pPr lvl="1">
              <a:buFont typeface="Wingdings" pitchFamily="2" charset="2"/>
              <a:buChar char="ü"/>
            </a:pPr>
            <a:r>
              <a:rPr lang="x-none" b="1" dirty="0"/>
              <a:t>RBC-</a:t>
            </a:r>
            <a:r>
              <a:rPr lang="x-none" dirty="0"/>
              <a:t> Morphology</a:t>
            </a:r>
          </a:p>
          <a:p>
            <a:pPr lvl="1">
              <a:buFont typeface="Wingdings" pitchFamily="2" charset="2"/>
              <a:buChar char="ü"/>
            </a:pPr>
            <a:r>
              <a:rPr lang="x-none" b="1" dirty="0"/>
              <a:t>Platelet-</a:t>
            </a:r>
            <a:r>
              <a:rPr lang="x-none" dirty="0"/>
              <a:t> Morphology </a:t>
            </a:r>
          </a:p>
          <a:p>
            <a:pPr lvl="1">
              <a:buFont typeface="Wingdings" pitchFamily="2" charset="2"/>
              <a:buChar char="ü"/>
            </a:pPr>
            <a:r>
              <a:rPr lang="x-none" b="1" dirty="0"/>
              <a:t>Abnormal populations</a:t>
            </a:r>
            <a:r>
              <a:rPr lang="x-none" b="1"/>
              <a:t>: </a:t>
            </a:r>
            <a:r>
              <a:rPr lang="en-US" b="1" dirty="0"/>
              <a:t>C</a:t>
            </a:r>
            <a:r>
              <a:rPr lang="x-none" b="1"/>
              <a:t>irculating </a:t>
            </a:r>
            <a:r>
              <a:rPr lang="x-none" b="1" dirty="0"/>
              <a:t>blast or other atypical cells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CB4FA6-A658-4B46-677E-C169BCB13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278" y="1332527"/>
            <a:ext cx="1231212" cy="386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4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9CB630-7D22-C773-CB99-4740BAAEE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52616"/>
            <a:ext cx="11009869" cy="5336704"/>
          </a:xfrm>
        </p:spPr>
      </p:pic>
    </p:spTree>
    <p:extLst>
      <p:ext uri="{BB962C8B-B14F-4D97-AF65-F5344CB8AC3E}">
        <p14:creationId xmlns:p14="http://schemas.microsoft.com/office/powerpoint/2010/main" val="1092502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999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PBF</a:t>
            </a:r>
          </a:p>
        </p:txBody>
      </p:sp>
      <p:pic>
        <p:nvPicPr>
          <p:cNvPr id="1026" name="Picture 2" descr="C:\Users\01\Desktop\WhatsApp Image 2024-06-10 at 13.12.23_a70754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01220"/>
            <a:ext cx="5119028" cy="3663688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2006353" y="5388745"/>
            <a:ext cx="2041864" cy="2840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Increased Cellularity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5770" y="5388745"/>
            <a:ext cx="2041864" cy="2840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Normal</a:t>
            </a:r>
          </a:p>
        </p:txBody>
      </p:sp>
      <p:pic>
        <p:nvPicPr>
          <p:cNvPr id="24578" name="Picture 2" descr="C:\Users\01\Desktop\WhatsApp Image 2025-04-26 at 13.01.03_ba69ea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7464" y="1475784"/>
            <a:ext cx="5070715" cy="3689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7B228-59B0-AB6F-B80A-5363F33ED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421" y="1606858"/>
            <a:ext cx="6915705" cy="3737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="1" dirty="0">
                <a:solidFill>
                  <a:srgbClr val="7030A0"/>
                </a:solidFill>
              </a:rPr>
              <a:t>B</a:t>
            </a:r>
            <a:r>
              <a:rPr lang="x-none" sz="3200" b="1" dirty="0">
                <a:solidFill>
                  <a:srgbClr val="7030A0"/>
                </a:solidFill>
              </a:rPr>
              <a:t>one marrow </a:t>
            </a:r>
            <a:r>
              <a:rPr lang="x-none" sz="3200" b="1">
                <a:solidFill>
                  <a:srgbClr val="7030A0"/>
                </a:solidFill>
              </a:rPr>
              <a:t>aspiration </a:t>
            </a:r>
            <a:endParaRPr lang="en-US" sz="3200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sz="2400" dirty="0"/>
              <a:t>S</a:t>
            </a:r>
            <a:r>
              <a:rPr lang="x-none" sz="2400"/>
              <a:t>atisfactory sam</a:t>
            </a:r>
            <a:r>
              <a:rPr lang="en-US" sz="2400" dirty="0"/>
              <a:t>p</a:t>
            </a:r>
            <a:r>
              <a:rPr lang="x-none" sz="2400"/>
              <a:t>les can usually be aspirated from the…….</a:t>
            </a:r>
          </a:p>
          <a:p>
            <a:pPr lvl="1"/>
            <a:r>
              <a:rPr lang="en-GB" dirty="0"/>
              <a:t>P</a:t>
            </a:r>
            <a:r>
              <a:rPr lang="x-none"/>
              <a:t>osterior iliac spine</a:t>
            </a:r>
          </a:p>
          <a:p>
            <a:pPr lvl="1"/>
            <a:r>
              <a:rPr lang="en-GB" dirty="0"/>
              <a:t>T</a:t>
            </a:r>
            <a:r>
              <a:rPr lang="x-none"/>
              <a:t>ibia </a:t>
            </a:r>
          </a:p>
          <a:p>
            <a:pPr marL="0" indent="0">
              <a:buNone/>
            </a:pPr>
            <a:endParaRPr lang="x-none" dirty="0"/>
          </a:p>
          <a:p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9B984-D71D-7052-AD5E-C305F7FD4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941" y="1183299"/>
            <a:ext cx="1202866" cy="351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4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3396-5D30-234F-A3BA-CF0C4094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3200" b="1" dirty="0">
                <a:solidFill>
                  <a:srgbClr val="7030A0"/>
                </a:solidFill>
                <a:latin typeface="+mn-lt"/>
              </a:rPr>
              <a:t>Bone marrow </a:t>
            </a:r>
            <a:r>
              <a:rPr lang="x-none" sz="3200" b="1">
                <a:solidFill>
                  <a:srgbClr val="7030A0"/>
                </a:solidFill>
                <a:latin typeface="+mn-lt"/>
              </a:rPr>
              <a:t>aspirate </a:t>
            </a:r>
            <a:r>
              <a:rPr lang="en-US" sz="3200" b="1" dirty="0">
                <a:solidFill>
                  <a:srgbClr val="7030A0"/>
                </a:solidFill>
                <a:latin typeface="+mn-lt"/>
              </a:rPr>
              <a:t>……</a:t>
            </a:r>
            <a:endParaRPr lang="x-none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27B3D-BD73-D34F-8D07-E2AACF310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8184385" cy="41875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x-none" sz="2400" b="1" dirty="0"/>
              <a:t>Stained</a:t>
            </a:r>
            <a:r>
              <a:rPr lang="x-none" sz="2400" b="1"/>
              <a:t>: </a:t>
            </a:r>
            <a:r>
              <a:rPr lang="en-US" sz="2400" b="1" dirty="0"/>
              <a:t>Leishman’s stain </a:t>
            </a:r>
            <a:endParaRPr lang="x-none" sz="2400" b="1" dirty="0"/>
          </a:p>
          <a:p>
            <a:r>
              <a:rPr lang="en-GB" sz="2400" b="1" dirty="0">
                <a:solidFill>
                  <a:srgbClr val="7030A0"/>
                </a:solidFill>
              </a:rPr>
              <a:t>B</a:t>
            </a:r>
            <a:r>
              <a:rPr lang="x-none" sz="2400" b="1" dirty="0">
                <a:solidFill>
                  <a:srgbClr val="7030A0"/>
                </a:solidFill>
              </a:rPr>
              <a:t>onemarrow morphology used for assessment of : </a:t>
            </a:r>
          </a:p>
          <a:p>
            <a:pPr marL="1218438" lvl="1" indent="-285750">
              <a:spcBef>
                <a:spcPts val="0"/>
              </a:spcBef>
              <a:buSzPts val="2200"/>
              <a:buFont typeface="Wingdings" pitchFamily="2" charset="2"/>
              <a:buChar char="Ø"/>
              <a:tabLst>
                <a:tab pos="756285" algn="l"/>
              </a:tabLst>
            </a:pPr>
            <a:r>
              <a:rPr lang="en-US" b="1" dirty="0">
                <a:latin typeface="Carlito"/>
                <a:cs typeface="Carlito"/>
              </a:rPr>
              <a:t>C</a:t>
            </a:r>
            <a:r>
              <a:rPr lang="x-none" b="1">
                <a:effectLst/>
                <a:latin typeface="Carlito"/>
                <a:cs typeface="Carlito"/>
              </a:rPr>
              <a:t>ellularity</a:t>
            </a:r>
            <a:r>
              <a:rPr lang="x-none" b="1" spc="-40">
                <a:effectLst/>
                <a:latin typeface="Carlito"/>
                <a:cs typeface="Carlito"/>
              </a:rPr>
              <a:t> </a:t>
            </a:r>
            <a:r>
              <a:rPr lang="x-none" b="1" spc="-25" dirty="0">
                <a:effectLst/>
                <a:latin typeface="Carlito"/>
                <a:cs typeface="Carlito"/>
              </a:rPr>
              <a:t>(hypo</a:t>
            </a:r>
            <a:r>
              <a:rPr lang="x-none" b="1" dirty="0">
                <a:effectLst/>
                <a:latin typeface="Carlito"/>
                <a:cs typeface="Carlito"/>
              </a:rPr>
              <a:t>,</a:t>
            </a:r>
            <a:r>
              <a:rPr lang="x-none" b="1" spc="-40" dirty="0">
                <a:effectLst/>
                <a:latin typeface="Carlito"/>
                <a:cs typeface="Carlito"/>
              </a:rPr>
              <a:t> </a:t>
            </a:r>
            <a:r>
              <a:rPr lang="x-none" b="1" spc="-10" dirty="0">
                <a:effectLst/>
                <a:latin typeface="Carlito"/>
                <a:cs typeface="Carlito"/>
              </a:rPr>
              <a:t>normo</a:t>
            </a:r>
            <a:r>
              <a:rPr lang="x-none" b="1" dirty="0">
                <a:effectLst/>
                <a:latin typeface="Carlito"/>
                <a:cs typeface="Carlito"/>
              </a:rPr>
              <a:t>,</a:t>
            </a:r>
            <a:r>
              <a:rPr lang="x-none" b="1" spc="-30" dirty="0">
                <a:effectLst/>
                <a:latin typeface="Carlito"/>
                <a:cs typeface="Carlito"/>
              </a:rPr>
              <a:t> </a:t>
            </a:r>
            <a:r>
              <a:rPr lang="x-none" b="1" spc="-25" dirty="0">
                <a:effectLst/>
                <a:latin typeface="Carlito"/>
                <a:cs typeface="Carlito"/>
              </a:rPr>
              <a:t>hyper</a:t>
            </a:r>
            <a:r>
              <a:rPr lang="x-none" b="1" spc="-50" dirty="0">
                <a:effectLst/>
                <a:latin typeface="Carlito"/>
                <a:cs typeface="Carlito"/>
              </a:rPr>
              <a:t>)</a:t>
            </a:r>
            <a:endParaRPr lang="x-none" b="1" spc="-50" dirty="0"/>
          </a:p>
          <a:p>
            <a:pPr marL="1218438" lvl="1" indent="-285750">
              <a:spcBef>
                <a:spcPts val="0"/>
              </a:spcBef>
              <a:buSzPts val="2200"/>
              <a:buFont typeface="Wingdings" pitchFamily="2" charset="2"/>
              <a:buChar char="Ø"/>
              <a:tabLst>
                <a:tab pos="756285" algn="l"/>
              </a:tabLst>
            </a:pPr>
            <a:r>
              <a:rPr lang="x-none" dirty="0">
                <a:effectLst/>
                <a:latin typeface="Carlito"/>
                <a:cs typeface="Carlito"/>
              </a:rPr>
              <a:t>Presence</a:t>
            </a:r>
            <a:r>
              <a:rPr lang="x-none" spc="-40" dirty="0">
                <a:effectLst/>
                <a:latin typeface="Carlito"/>
                <a:cs typeface="Carlito"/>
              </a:rPr>
              <a:t> </a:t>
            </a:r>
            <a:r>
              <a:rPr lang="x-none" dirty="0">
                <a:effectLst/>
                <a:latin typeface="Carlito"/>
                <a:cs typeface="Carlito"/>
              </a:rPr>
              <a:t>of</a:t>
            </a:r>
            <a:r>
              <a:rPr lang="x-none" spc="-35" dirty="0">
                <a:effectLst/>
                <a:latin typeface="Carlito"/>
                <a:cs typeface="Carlito"/>
              </a:rPr>
              <a:t> </a:t>
            </a:r>
            <a:r>
              <a:rPr lang="x-none" b="1" dirty="0">
                <a:effectLst/>
                <a:latin typeface="Carlito"/>
                <a:cs typeface="Carlito"/>
              </a:rPr>
              <a:t>trilineage</a:t>
            </a:r>
            <a:r>
              <a:rPr lang="x-none" b="1" spc="-40" dirty="0">
                <a:effectLst/>
                <a:latin typeface="Carlito"/>
                <a:cs typeface="Carlito"/>
              </a:rPr>
              <a:t> </a:t>
            </a:r>
            <a:r>
              <a:rPr lang="x-none" b="1" spc="-10" dirty="0">
                <a:effectLst/>
                <a:latin typeface="Carlito"/>
                <a:cs typeface="Carlito"/>
              </a:rPr>
              <a:t>hematopoiesis</a:t>
            </a:r>
            <a:r>
              <a:rPr lang="x-none" b="1" spc="-20" dirty="0">
                <a:effectLst/>
                <a:latin typeface="Carlito"/>
                <a:cs typeface="Carlito"/>
              </a:rPr>
              <a:t> </a:t>
            </a:r>
            <a:r>
              <a:rPr lang="x-none" b="1" dirty="0">
                <a:effectLst/>
                <a:latin typeface="Carlito"/>
                <a:cs typeface="Carlito"/>
              </a:rPr>
              <a:t>and</a:t>
            </a:r>
            <a:r>
              <a:rPr lang="x-none" b="1" spc="-50" dirty="0">
                <a:effectLst/>
                <a:latin typeface="Carlito"/>
                <a:cs typeface="Carlito"/>
              </a:rPr>
              <a:t> </a:t>
            </a:r>
            <a:r>
              <a:rPr lang="x-none" b="1" spc="-10" dirty="0">
                <a:effectLst/>
                <a:latin typeface="Carlito"/>
                <a:cs typeface="Carlito"/>
              </a:rPr>
              <a:t>maturation</a:t>
            </a:r>
            <a:endParaRPr lang="x-none" b="1" dirty="0">
              <a:effectLst/>
            </a:endParaRPr>
          </a:p>
          <a:p>
            <a:pPr marL="1609344" lvl="1">
              <a:lnSpc>
                <a:spcPts val="2275"/>
              </a:lnSpc>
              <a:spcBef>
                <a:spcPts val="15"/>
              </a:spcBef>
              <a:tabLst>
                <a:tab pos="1155065" algn="l"/>
              </a:tabLst>
            </a:pPr>
            <a:r>
              <a:rPr lang="x-none" dirty="0">
                <a:effectLst/>
                <a:latin typeface="Carlito"/>
                <a:cs typeface="Carlito"/>
              </a:rPr>
              <a:t>Myeloids,</a:t>
            </a:r>
            <a:r>
              <a:rPr lang="x-none" spc="-35" dirty="0">
                <a:effectLst/>
                <a:latin typeface="Carlito"/>
                <a:cs typeface="Carlito"/>
              </a:rPr>
              <a:t> </a:t>
            </a:r>
            <a:r>
              <a:rPr lang="x-none" spc="-10" dirty="0">
                <a:effectLst/>
                <a:latin typeface="Carlito"/>
                <a:cs typeface="Carlito"/>
              </a:rPr>
              <a:t>erythroids,</a:t>
            </a:r>
            <a:r>
              <a:rPr lang="x-none" spc="-45" dirty="0">
                <a:effectLst/>
                <a:latin typeface="Carlito"/>
                <a:cs typeface="Carlito"/>
              </a:rPr>
              <a:t> </a:t>
            </a:r>
            <a:r>
              <a:rPr lang="x-none" dirty="0">
                <a:effectLst/>
                <a:latin typeface="Carlito"/>
                <a:cs typeface="Carlito"/>
              </a:rPr>
              <a:t>and</a:t>
            </a:r>
            <a:r>
              <a:rPr lang="x-none" spc="-45" dirty="0">
                <a:effectLst/>
                <a:latin typeface="Carlito"/>
                <a:cs typeface="Carlito"/>
              </a:rPr>
              <a:t> </a:t>
            </a:r>
            <a:r>
              <a:rPr lang="x-none" spc="-10" dirty="0">
                <a:effectLst/>
                <a:latin typeface="Carlito"/>
                <a:cs typeface="Carlito"/>
              </a:rPr>
              <a:t>megakaryocytes</a:t>
            </a:r>
            <a:endParaRPr lang="x-none" dirty="0">
              <a:effectLst/>
            </a:endParaRPr>
          </a:p>
          <a:p>
            <a:pPr marL="1218438" lvl="1" indent="-285750">
              <a:lnSpc>
                <a:spcPts val="2635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756285" algn="l"/>
              </a:tabLst>
            </a:pPr>
            <a:r>
              <a:rPr lang="x-none" b="1" spc="-10" dirty="0">
                <a:effectLst/>
                <a:cs typeface="Carlito"/>
              </a:rPr>
              <a:t>Morphology</a:t>
            </a:r>
            <a:endParaRPr lang="x-none" b="1" dirty="0">
              <a:effectLst/>
            </a:endParaRPr>
          </a:p>
          <a:p>
            <a:pPr marL="1609344" lvl="1">
              <a:spcBef>
                <a:spcPts val="10"/>
              </a:spcBef>
              <a:tabLst>
                <a:tab pos="1155065" algn="l"/>
              </a:tabLst>
            </a:pPr>
            <a:r>
              <a:rPr lang="x-none" dirty="0">
                <a:effectLst/>
                <a:cs typeface="Carlito"/>
              </a:rPr>
              <a:t>Myeloids,</a:t>
            </a:r>
            <a:r>
              <a:rPr lang="x-none" spc="-45" dirty="0">
                <a:effectLst/>
                <a:cs typeface="Carlito"/>
              </a:rPr>
              <a:t> </a:t>
            </a:r>
            <a:r>
              <a:rPr lang="x-none" spc="-10" dirty="0">
                <a:effectLst/>
                <a:cs typeface="Carlito"/>
              </a:rPr>
              <a:t>erythroids</a:t>
            </a:r>
            <a:r>
              <a:rPr lang="x-none" spc="-10">
                <a:effectLst/>
                <a:cs typeface="Carlito"/>
              </a:rPr>
              <a:t>,</a:t>
            </a:r>
            <a:r>
              <a:rPr lang="x-none" spc="-60">
                <a:effectLst/>
                <a:cs typeface="Carlito"/>
              </a:rPr>
              <a:t> </a:t>
            </a:r>
            <a:r>
              <a:rPr lang="en-US" spc="-60" dirty="0">
                <a:effectLst/>
                <a:cs typeface="Carlito"/>
              </a:rPr>
              <a:t>Megakaryocytes, </a:t>
            </a:r>
            <a:r>
              <a:rPr lang="x-none">
                <a:effectLst/>
                <a:cs typeface="Carlito"/>
              </a:rPr>
              <a:t>lymphocytes,</a:t>
            </a:r>
            <a:r>
              <a:rPr lang="x-none" spc="-55">
                <a:effectLst/>
                <a:cs typeface="Carlito"/>
              </a:rPr>
              <a:t> </a:t>
            </a:r>
            <a:r>
              <a:rPr lang="en-US" spc="-55" dirty="0">
                <a:cs typeface="Carlito"/>
              </a:rPr>
              <a:t>P</a:t>
            </a:r>
            <a:r>
              <a:rPr lang="x-none">
                <a:effectLst/>
                <a:cs typeface="Carlito"/>
              </a:rPr>
              <a:t>lasma</a:t>
            </a:r>
            <a:r>
              <a:rPr lang="x-none" spc="-60">
                <a:effectLst/>
                <a:cs typeface="Carlito"/>
              </a:rPr>
              <a:t> </a:t>
            </a:r>
            <a:r>
              <a:rPr lang="x-none" dirty="0">
                <a:effectLst/>
                <a:cs typeface="Carlito"/>
              </a:rPr>
              <a:t>cells</a:t>
            </a:r>
            <a:r>
              <a:rPr lang="x-none">
                <a:effectLst/>
                <a:cs typeface="Carlito"/>
              </a:rPr>
              <a:t>,</a:t>
            </a:r>
            <a:r>
              <a:rPr lang="x-none" spc="-65">
                <a:effectLst/>
                <a:cs typeface="Carlito"/>
              </a:rPr>
              <a:t> </a:t>
            </a:r>
            <a:r>
              <a:rPr lang="en-US" spc="-10" dirty="0">
                <a:cs typeface="Carlito"/>
              </a:rPr>
              <a:t>B</a:t>
            </a:r>
            <a:r>
              <a:rPr lang="x-none" spc="-10">
                <a:effectLst/>
                <a:cs typeface="Carlito"/>
              </a:rPr>
              <a:t>lasts</a:t>
            </a:r>
            <a:endParaRPr lang="x-none" spc="-10" dirty="0"/>
          </a:p>
          <a:p>
            <a:pPr marL="1218438" lvl="1" indent="-285750">
              <a:lnSpc>
                <a:spcPts val="263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756285" algn="l"/>
              </a:tabLst>
            </a:pPr>
            <a:r>
              <a:rPr lang="x-none" b="1" dirty="0">
                <a:effectLst/>
                <a:cs typeface="Carlito"/>
              </a:rPr>
              <a:t>Abnormal</a:t>
            </a:r>
            <a:r>
              <a:rPr lang="x-none" b="1" spc="-75" dirty="0">
                <a:effectLst/>
                <a:cs typeface="Carlito"/>
              </a:rPr>
              <a:t> </a:t>
            </a:r>
            <a:r>
              <a:rPr lang="x-none" b="1" spc="-10" dirty="0">
                <a:effectLst/>
                <a:cs typeface="Carlito"/>
              </a:rPr>
              <a:t>populations</a:t>
            </a:r>
          </a:p>
          <a:p>
            <a:pPr marL="1218438" lvl="1" indent="-285750">
              <a:lnSpc>
                <a:spcPts val="263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756285" algn="l"/>
              </a:tabLst>
            </a:pPr>
            <a:r>
              <a:rPr lang="x-none" b="1" dirty="0">
                <a:effectLst/>
                <a:cs typeface="Carlito"/>
              </a:rPr>
              <a:t>Myeloid</a:t>
            </a:r>
            <a:r>
              <a:rPr lang="x-none" b="1" spc="-60" dirty="0">
                <a:effectLst/>
                <a:cs typeface="Carlito"/>
              </a:rPr>
              <a:t> </a:t>
            </a:r>
            <a:r>
              <a:rPr lang="x-none" b="1" dirty="0">
                <a:effectLst/>
                <a:cs typeface="Carlito"/>
              </a:rPr>
              <a:t>to</a:t>
            </a:r>
            <a:r>
              <a:rPr lang="x-none" b="1" spc="-85" dirty="0">
                <a:effectLst/>
                <a:cs typeface="Carlito"/>
              </a:rPr>
              <a:t> </a:t>
            </a:r>
            <a:r>
              <a:rPr lang="x-none" b="1" dirty="0">
                <a:effectLst/>
                <a:cs typeface="Carlito"/>
              </a:rPr>
              <a:t>erythroid</a:t>
            </a:r>
            <a:r>
              <a:rPr lang="x-none" b="1" spc="-70" dirty="0">
                <a:effectLst/>
                <a:cs typeface="Carlito"/>
              </a:rPr>
              <a:t> </a:t>
            </a:r>
            <a:r>
              <a:rPr lang="x-none" b="1" spc="-20" dirty="0">
                <a:effectLst/>
                <a:cs typeface="Carlito"/>
              </a:rPr>
              <a:t>ratio</a:t>
            </a:r>
            <a:endParaRPr lang="x-none" b="1" dirty="0">
              <a:effectLst/>
            </a:endParaRPr>
          </a:p>
          <a:p>
            <a:pPr marL="1218438" lvl="1" indent="-285750">
              <a:lnSpc>
                <a:spcPts val="263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756285" algn="l"/>
              </a:tabLst>
            </a:pPr>
            <a:endParaRPr lang="x-none" dirty="0">
              <a:effectLst/>
            </a:endParaRPr>
          </a:p>
          <a:p>
            <a:pPr marL="457200" lvl="1" indent="0">
              <a:buNone/>
            </a:pPr>
            <a:endParaRPr lang="x-none" dirty="0"/>
          </a:p>
        </p:txBody>
      </p:sp>
      <p:pic>
        <p:nvPicPr>
          <p:cNvPr id="22530" name="Picture 2" descr="Leishman Stain Solution, Liquid, 50ml at best price in Cuddalore | ID:  224600679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22585" y="2211277"/>
            <a:ext cx="2924339" cy="2924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258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90212" cy="735706"/>
          </a:xfrm>
        </p:spPr>
        <p:txBody>
          <a:bodyPr>
            <a:normAutofit/>
          </a:bodyPr>
          <a:lstStyle/>
          <a:p>
            <a:r>
              <a:rPr lang="x-none" sz="3200" b="1">
                <a:solidFill>
                  <a:srgbClr val="7030A0"/>
                </a:solidFill>
                <a:latin typeface="+mn-lt"/>
              </a:rPr>
              <a:t>Bone marrow</a:t>
            </a:r>
            <a:r>
              <a:rPr lang="en-US" sz="3200" b="1" dirty="0">
                <a:solidFill>
                  <a:srgbClr val="7030A0"/>
                </a:solidFill>
                <a:latin typeface="+mn-lt"/>
              </a:rPr>
              <a:t> slide in low power</a:t>
            </a:r>
            <a:endParaRPr lang="en-US" sz="3200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5122" name="Picture 2" descr="C:\Users\01\Desktop\WhatsApp Image 2024-06-10 at 13.47.58_7cbf44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8182" y="1659514"/>
            <a:ext cx="4172505" cy="4218088"/>
          </a:xfrm>
          <a:prstGeom prst="rect">
            <a:avLst/>
          </a:prstGeom>
          <a:noFill/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291819-B8C7-B44C-AB17-1FA5F73D4319}"/>
              </a:ext>
            </a:extLst>
          </p:cNvPr>
          <p:cNvSpPr txBox="1">
            <a:spLocks/>
          </p:cNvSpPr>
          <p:nvPr/>
        </p:nvSpPr>
        <p:spPr>
          <a:xfrm>
            <a:off x="6699988" y="2539014"/>
            <a:ext cx="3518209" cy="2112885"/>
          </a:xfrm>
          <a:prstGeom prst="rect">
            <a:avLst/>
          </a:prstGeom>
          <a:solidFill>
            <a:srgbClr val="ECC7FF"/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x-none" sz="2400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Low Power: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x-none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ony spicules 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x-none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ellularity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x-none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egakaryocytes 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261412" cy="1002036"/>
          </a:xfrm>
        </p:spPr>
        <p:txBody>
          <a:bodyPr>
            <a:normAutofit/>
          </a:bodyPr>
          <a:lstStyle/>
          <a:p>
            <a:r>
              <a:rPr lang="x-none" sz="3200" b="1">
                <a:solidFill>
                  <a:srgbClr val="7030A0"/>
                </a:solidFill>
              </a:rPr>
              <a:t>Bone marrow</a:t>
            </a:r>
            <a:r>
              <a:rPr lang="en-US" sz="3200" b="1" dirty="0">
                <a:solidFill>
                  <a:srgbClr val="7030A0"/>
                </a:solidFill>
              </a:rPr>
              <a:t> slide in medium to high power</a:t>
            </a:r>
            <a:endParaRPr lang="en-US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291819-B8C7-B44C-AB17-1FA5F73D4319}"/>
              </a:ext>
            </a:extLst>
          </p:cNvPr>
          <p:cNvSpPr txBox="1">
            <a:spLocks/>
          </p:cNvSpPr>
          <p:nvPr/>
        </p:nvSpPr>
        <p:spPr>
          <a:xfrm>
            <a:off x="7997278" y="2505722"/>
            <a:ext cx="3571884" cy="1846556"/>
          </a:xfrm>
          <a:prstGeom prst="rect">
            <a:avLst/>
          </a:prstGeom>
          <a:solidFill>
            <a:srgbClr val="ECC7FF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u="sng" dirty="0"/>
              <a:t>Medium to high</a:t>
            </a:r>
            <a:r>
              <a:rPr kumimoji="0" lang="x-none" sz="2000" b="1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Power: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x-none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ellularity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/>
              <a:t>Cellular morphology</a:t>
            </a:r>
            <a:endParaRPr kumimoji="0" lang="x-none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x-none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egakaryocytes </a:t>
            </a:r>
            <a:endParaRPr kumimoji="0" lang="x-non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01\Desktop\WhatsApp Image 2024-06-10 at 13.51.04_8df475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780130" y="622444"/>
            <a:ext cx="4829184" cy="6432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626"/>
          </a:xfrm>
        </p:spPr>
        <p:txBody>
          <a:bodyPr>
            <a:normAutofit/>
          </a:bodyPr>
          <a:lstStyle/>
          <a:p>
            <a:r>
              <a:rPr lang="x-none" sz="3200" b="1">
                <a:solidFill>
                  <a:srgbClr val="7030A0"/>
                </a:solidFill>
                <a:latin typeface="+mn-lt"/>
              </a:rPr>
              <a:t>Bone marrow</a:t>
            </a:r>
            <a:r>
              <a:rPr lang="en-US" sz="3200" b="1" dirty="0">
                <a:solidFill>
                  <a:srgbClr val="7030A0"/>
                </a:solidFill>
                <a:latin typeface="+mn-lt"/>
              </a:rPr>
              <a:t> slide in medium to high power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01\Desktop\WhatsApp Image 2024-06-10 at 13.49.57_2b4da3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7433" y="1502462"/>
            <a:ext cx="4367812" cy="4647290"/>
          </a:xfrm>
          <a:prstGeom prst="rect">
            <a:avLst/>
          </a:prstGeom>
          <a:noFill/>
        </p:spPr>
      </p:pic>
      <p:pic>
        <p:nvPicPr>
          <p:cNvPr id="5" name="Picture 2" descr="C:\Users\01\Desktop\WhatsApp Image 2024-06-10 at 13.48.23_4908f4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530" y="1529673"/>
            <a:ext cx="4408503" cy="4620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922" y="1411550"/>
            <a:ext cx="4642282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01\Desktop\WhatsApp Image 2024-06-10 at 13.48.23_4908f4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72082" y="-4998582"/>
            <a:ext cx="20199021" cy="14217743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6FBD05-FC74-1849-88C7-555F45D0C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68" y="3088257"/>
            <a:ext cx="3949700" cy="2476500"/>
          </a:xfrm>
          <a:prstGeom prst="rect">
            <a:avLst/>
          </a:prstGeom>
          <a:solidFill>
            <a:srgbClr val="ECC7FF"/>
          </a:solidFill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25D3B-5295-F045-9C25-59CCA1906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944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+mn-lt"/>
              </a:rPr>
              <a:t>Cells of erythroid lineage </a:t>
            </a:r>
            <a:endParaRPr lang="x-none" sz="3200" b="1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17410" name="Picture 2" descr="C:\Users\01\Desktop\WhatsApp Image 2025-04-26 at 13.09.13_453fb17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621468" y="-1067489"/>
            <a:ext cx="5178654" cy="9642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2963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E6A33-58EA-BD55-F4DD-BC467A855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E5A544-C76D-CD6F-7987-F8C45F3AB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041" y="195001"/>
            <a:ext cx="10930759" cy="6467998"/>
          </a:xfrm>
        </p:spPr>
      </p:pic>
    </p:spTree>
    <p:extLst>
      <p:ext uri="{BB962C8B-B14F-4D97-AF65-F5344CB8AC3E}">
        <p14:creationId xmlns:p14="http://schemas.microsoft.com/office/powerpoint/2010/main" val="2964060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CE64-C030-D744-B633-D48249D8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+mn-lt"/>
              </a:rPr>
              <a:t>Cells of lymphoid origin </a:t>
            </a:r>
            <a:endParaRPr lang="x-none" sz="3200" b="1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EC65B5-3A2A-5144-8B86-AECC7452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308" y="1574444"/>
            <a:ext cx="5838789" cy="43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6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0C66-4A5D-334F-8F03-9787334CB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866" y="365125"/>
            <a:ext cx="7338134" cy="1325563"/>
          </a:xfrm>
        </p:spPr>
        <p:txBody>
          <a:bodyPr>
            <a:normAutofit/>
          </a:bodyPr>
          <a:lstStyle/>
          <a:p>
            <a:r>
              <a:rPr lang="en-GB" sz="3200" b="1" i="0" spc="-10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Bone marrow Aspirate</a:t>
            </a:r>
            <a:r>
              <a:rPr lang="en-GB" sz="3200" b="1" i="0" spc="-85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 </a:t>
            </a:r>
            <a:r>
              <a:rPr lang="en-GB" sz="3200" b="1" i="0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Smears</a:t>
            </a:r>
            <a:r>
              <a:rPr lang="en-GB" sz="3200" b="1" i="0" spc="-105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 </a:t>
            </a:r>
            <a:r>
              <a:rPr lang="en-GB" sz="3200" b="1" i="0" spc="-10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Summary</a:t>
            </a:r>
            <a:r>
              <a:rPr lang="en-GB" sz="3200" b="1" dirty="0">
                <a:solidFill>
                  <a:srgbClr val="7030A0"/>
                </a:solidFill>
              </a:rPr>
              <a:t> </a:t>
            </a:r>
            <a:endParaRPr lang="x-none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62D55-E276-5C4D-8C51-72554F4C1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082481" cy="4351338"/>
          </a:xfrm>
        </p:spPr>
        <p:txBody>
          <a:bodyPr/>
          <a:lstStyle/>
          <a:p>
            <a:pPr marL="356616" indent="-338328">
              <a:spcBef>
                <a:spcPts val="484"/>
              </a:spcBef>
              <a:spcAft>
                <a:spcPts val="0"/>
              </a:spcAft>
              <a:buClrTx/>
              <a:buSzPts val="3000"/>
              <a:buNone/>
              <a:tabLst>
                <a:tab pos="354965" algn="l"/>
              </a:tabLst>
            </a:pPr>
            <a:r>
              <a:rPr lang="x-none" sz="2400" b="1">
                <a:effectLst/>
                <a:cs typeface="Carlito"/>
              </a:rPr>
              <a:t>Low</a:t>
            </a:r>
            <a:r>
              <a:rPr lang="x-none" sz="2400" b="1" spc="-60">
                <a:effectLst/>
                <a:cs typeface="Carlito"/>
              </a:rPr>
              <a:t> </a:t>
            </a:r>
            <a:r>
              <a:rPr lang="x-none" sz="2400" b="1" spc="-20">
                <a:effectLst/>
                <a:cs typeface="Carlito"/>
              </a:rPr>
              <a:t>Power</a:t>
            </a:r>
            <a:endParaRPr lang="x-none" dirty="0">
              <a:effectLst/>
            </a:endParaRPr>
          </a:p>
          <a:p>
            <a:pPr marL="758952" indent="-283464">
              <a:spcBef>
                <a:spcPts val="315"/>
              </a:spcBef>
              <a:spcAft>
                <a:spcPts val="0"/>
              </a:spcAft>
              <a:tabLst>
                <a:tab pos="755650" algn="l"/>
              </a:tabLst>
            </a:pPr>
            <a:r>
              <a:rPr lang="x-none" sz="1800" dirty="0">
                <a:effectLst/>
                <a:latin typeface="Carlito"/>
                <a:cs typeface="Carlito"/>
              </a:rPr>
              <a:t>Rough</a:t>
            </a:r>
            <a:r>
              <a:rPr lang="x-none" sz="1800" spc="-90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estimate</a:t>
            </a:r>
            <a:r>
              <a:rPr lang="x-none" sz="1800" spc="-10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of</a:t>
            </a:r>
            <a:r>
              <a:rPr lang="x-none" sz="1800" spc="-75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cellularity</a:t>
            </a:r>
            <a:endParaRPr lang="x-none" dirty="0">
              <a:effectLst/>
            </a:endParaRPr>
          </a:p>
          <a:p>
            <a:pPr marL="758952" indent="-283464">
              <a:spcBef>
                <a:spcPts val="310"/>
              </a:spcBef>
              <a:spcAft>
                <a:spcPts val="0"/>
              </a:spcAft>
              <a:tabLst>
                <a:tab pos="755650" algn="l"/>
              </a:tabLst>
            </a:pPr>
            <a:r>
              <a:rPr lang="x-none" sz="1800" dirty="0">
                <a:effectLst/>
                <a:latin typeface="Carlito"/>
                <a:cs typeface="Carlito"/>
              </a:rPr>
              <a:t>Identify</a:t>
            </a:r>
            <a:r>
              <a:rPr lang="x-none" sz="1800" spc="-80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megakaryocytes</a:t>
            </a:r>
            <a:r>
              <a:rPr lang="x-none" sz="1800" spc="-5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and</a:t>
            </a:r>
            <a:r>
              <a:rPr lang="x-none" sz="1800" spc="-5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assess</a:t>
            </a:r>
            <a:r>
              <a:rPr lang="x-none" sz="1800" spc="-70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morphology</a:t>
            </a:r>
            <a:endParaRPr lang="x-none" dirty="0">
              <a:effectLst/>
            </a:endParaRPr>
          </a:p>
          <a:p>
            <a:pPr marL="758952" indent="-283464">
              <a:spcBef>
                <a:spcPts val="310"/>
              </a:spcBef>
              <a:spcAft>
                <a:spcPts val="0"/>
              </a:spcAft>
              <a:tabLst>
                <a:tab pos="755650" algn="l"/>
              </a:tabLst>
            </a:pPr>
            <a:r>
              <a:rPr lang="x-none" sz="1800" dirty="0">
                <a:effectLst/>
                <a:latin typeface="Carlito"/>
                <a:cs typeface="Carlito"/>
              </a:rPr>
              <a:t>Overtly</a:t>
            </a:r>
            <a:r>
              <a:rPr lang="x-none" sz="1800" spc="-7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abnormal</a:t>
            </a:r>
            <a:r>
              <a:rPr lang="x-none" sz="1800" spc="-60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populations</a:t>
            </a:r>
            <a:endParaRPr lang="x-none" dirty="0">
              <a:effectLst/>
            </a:endParaRPr>
          </a:p>
          <a:p>
            <a:pPr marL="356616" indent="-338328">
              <a:spcBef>
                <a:spcPts val="335"/>
              </a:spcBef>
              <a:spcAft>
                <a:spcPts val="0"/>
              </a:spcAft>
              <a:buNone/>
              <a:tabLst>
                <a:tab pos="354965" algn="l"/>
              </a:tabLst>
            </a:pPr>
            <a:endParaRPr lang="en-US" sz="2400" b="1" dirty="0">
              <a:effectLst/>
              <a:cs typeface="Carlito"/>
            </a:endParaRPr>
          </a:p>
          <a:p>
            <a:pPr marL="356616" indent="-338328">
              <a:spcBef>
                <a:spcPts val="335"/>
              </a:spcBef>
              <a:spcAft>
                <a:spcPts val="0"/>
              </a:spcAft>
              <a:buNone/>
              <a:tabLst>
                <a:tab pos="354965" algn="l"/>
              </a:tabLst>
            </a:pPr>
            <a:r>
              <a:rPr lang="x-none" sz="2400" b="1">
                <a:effectLst/>
                <a:cs typeface="Carlito"/>
              </a:rPr>
              <a:t>Medium</a:t>
            </a:r>
            <a:r>
              <a:rPr lang="x-none" sz="2400" b="1" spc="-55">
                <a:effectLst/>
                <a:cs typeface="Carlito"/>
              </a:rPr>
              <a:t> </a:t>
            </a:r>
            <a:r>
              <a:rPr lang="x-none" sz="2400" b="1" dirty="0">
                <a:effectLst/>
                <a:cs typeface="Carlito"/>
              </a:rPr>
              <a:t>to</a:t>
            </a:r>
            <a:r>
              <a:rPr lang="x-none" sz="2400" b="1" spc="-70" dirty="0">
                <a:effectLst/>
                <a:cs typeface="Carlito"/>
              </a:rPr>
              <a:t> </a:t>
            </a:r>
            <a:r>
              <a:rPr lang="x-none" sz="2400" b="1" dirty="0">
                <a:effectLst/>
                <a:cs typeface="Carlito"/>
              </a:rPr>
              <a:t>High</a:t>
            </a:r>
            <a:r>
              <a:rPr lang="x-none" sz="2400" b="1" spc="-45" dirty="0">
                <a:effectLst/>
                <a:cs typeface="Carlito"/>
              </a:rPr>
              <a:t> </a:t>
            </a:r>
            <a:r>
              <a:rPr lang="x-none" sz="2400" b="1" spc="-10" dirty="0">
                <a:effectLst/>
                <a:cs typeface="Carlito"/>
              </a:rPr>
              <a:t>Power</a:t>
            </a:r>
            <a:endParaRPr lang="x-none" sz="2400" b="1" dirty="0">
              <a:effectLst/>
            </a:endParaRPr>
          </a:p>
          <a:p>
            <a:pPr marL="758952" marR="813816" indent="-283464">
              <a:lnSpc>
                <a:spcPts val="2810"/>
              </a:lnSpc>
              <a:spcBef>
                <a:spcPts val="690"/>
              </a:spcBef>
              <a:spcAft>
                <a:spcPts val="0"/>
              </a:spcAft>
              <a:tabLst>
                <a:tab pos="756285" algn="l"/>
              </a:tabLst>
            </a:pPr>
            <a:r>
              <a:rPr lang="x-none" sz="1800" dirty="0">
                <a:effectLst/>
                <a:latin typeface="Carlito"/>
                <a:cs typeface="Carlito"/>
              </a:rPr>
              <a:t>Assess</a:t>
            </a:r>
            <a:r>
              <a:rPr lang="x-none" sz="1800" spc="-90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myeloid</a:t>
            </a:r>
            <a:r>
              <a:rPr lang="x-none" sz="1800" spc="-7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and</a:t>
            </a:r>
            <a:r>
              <a:rPr lang="x-none" sz="1800" spc="-5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erythroid</a:t>
            </a:r>
            <a:r>
              <a:rPr lang="x-none" sz="1800" spc="-80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maturation</a:t>
            </a:r>
            <a:r>
              <a:rPr lang="x-none" sz="1800" spc="-75" dirty="0">
                <a:effectLst/>
                <a:latin typeface="Carlito"/>
                <a:cs typeface="Carlito"/>
              </a:rPr>
              <a:t> </a:t>
            </a:r>
            <a:r>
              <a:rPr lang="x-none" sz="1800" spc="-25" dirty="0">
                <a:effectLst/>
                <a:latin typeface="Carlito"/>
                <a:cs typeface="Carlito"/>
              </a:rPr>
              <a:t>and </a:t>
            </a:r>
            <a:r>
              <a:rPr lang="x-none" sz="1800" spc="-10" dirty="0">
                <a:effectLst/>
                <a:latin typeface="Carlito"/>
                <a:cs typeface="Carlito"/>
              </a:rPr>
              <a:t>morphology</a:t>
            </a:r>
            <a:endParaRPr lang="x-none" dirty="0">
              <a:effectLst/>
            </a:endParaRPr>
          </a:p>
          <a:p>
            <a:pPr marL="758952" indent="-283464">
              <a:spcBef>
                <a:spcPts val="310"/>
              </a:spcBef>
              <a:spcAft>
                <a:spcPts val="0"/>
              </a:spcAft>
              <a:tabLst>
                <a:tab pos="755650" algn="l"/>
              </a:tabLst>
            </a:pPr>
            <a:r>
              <a:rPr lang="x-none" sz="1800">
                <a:effectLst/>
                <a:latin typeface="Carlito"/>
                <a:cs typeface="Carlito"/>
              </a:rPr>
              <a:t>Identify</a:t>
            </a:r>
            <a:r>
              <a:rPr lang="x-none" sz="1800" spc="-105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abnormal</a:t>
            </a:r>
            <a:r>
              <a:rPr lang="x-none" sz="1800" spc="-6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populations</a:t>
            </a:r>
            <a:r>
              <a:rPr lang="x-none" sz="1800" spc="-80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that</a:t>
            </a:r>
            <a:r>
              <a:rPr lang="x-none" sz="1800" spc="-70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are</a:t>
            </a:r>
            <a:r>
              <a:rPr lang="x-none" sz="1800" spc="-65" dirty="0">
                <a:effectLst/>
                <a:latin typeface="Carlito"/>
                <a:cs typeface="Carlito"/>
              </a:rPr>
              <a:t> </a:t>
            </a:r>
            <a:r>
              <a:rPr lang="x-none" sz="1800" dirty="0">
                <a:effectLst/>
                <a:latin typeface="Carlito"/>
                <a:cs typeface="Carlito"/>
              </a:rPr>
              <a:t>more</a:t>
            </a:r>
            <a:r>
              <a:rPr lang="x-none" sz="1800" spc="-70" dirty="0">
                <a:effectLst/>
                <a:latin typeface="Carlito"/>
                <a:cs typeface="Carlito"/>
              </a:rPr>
              <a:t> </a:t>
            </a:r>
            <a:r>
              <a:rPr lang="x-none" sz="1800" spc="-10" dirty="0">
                <a:effectLst/>
                <a:latin typeface="Carlito"/>
                <a:cs typeface="Carlito"/>
              </a:rPr>
              <a:t>subtle</a:t>
            </a:r>
            <a:endParaRPr lang="x-none" dirty="0">
              <a:effectLst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597552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23F0-98A1-AC42-976F-FF6683FA0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FF4FE-B06F-884C-A51F-3305D7324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GB" sz="6600" b="1" i="0" spc="-10" dirty="0">
                <a:solidFill>
                  <a:srgbClr val="7030A0"/>
                </a:solidFill>
                <a:effectLst/>
                <a:latin typeface="Carlito"/>
                <a:ea typeface="+mj-ea"/>
                <a:cs typeface="Carlito"/>
              </a:rPr>
              <a:t>Questions</a:t>
            </a:r>
            <a:r>
              <a:rPr lang="en-GB" sz="6600" b="1" spc="-10" dirty="0">
                <a:solidFill>
                  <a:srgbClr val="7030A0"/>
                </a:solidFill>
                <a:latin typeface="Carlito"/>
                <a:ea typeface="+mj-ea"/>
                <a:cs typeface="Carlito"/>
              </a:rPr>
              <a:t> </a:t>
            </a:r>
          </a:p>
          <a:p>
            <a:pPr algn="ctr">
              <a:buNone/>
            </a:pPr>
            <a:r>
              <a:rPr lang="en-GB" sz="6600" b="1" spc="-10" dirty="0">
                <a:solidFill>
                  <a:srgbClr val="7030A0"/>
                </a:solidFill>
                <a:latin typeface="Carlito"/>
                <a:ea typeface="+mj-ea"/>
                <a:cs typeface="Carlito"/>
              </a:rPr>
              <a:t>and answers</a:t>
            </a:r>
            <a:endParaRPr lang="x-none" sz="8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38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C4493-E446-094D-C077-563F27DE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D550F4-E80B-98CC-7ECA-3B5EEB2F5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785101"/>
            <a:ext cx="10515599" cy="5707774"/>
          </a:xfrm>
        </p:spPr>
      </p:pic>
    </p:spTree>
    <p:extLst>
      <p:ext uri="{BB962C8B-B14F-4D97-AF65-F5344CB8AC3E}">
        <p14:creationId xmlns:p14="http://schemas.microsoft.com/office/powerpoint/2010/main" val="3856788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AC50-BD11-CE98-BCE1-751F5DFE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7CE5CF-1519-A1CD-3F72-DBD3F8E32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14838"/>
            <a:ext cx="10265229" cy="5628323"/>
          </a:xfrm>
        </p:spPr>
      </p:pic>
    </p:spTree>
    <p:extLst>
      <p:ext uri="{BB962C8B-B14F-4D97-AF65-F5344CB8AC3E}">
        <p14:creationId xmlns:p14="http://schemas.microsoft.com/office/powerpoint/2010/main" val="839882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1898-04D7-6F0F-8C9A-96CD1BD5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34BFA8-AB11-5487-FA95-976487C04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600891"/>
            <a:ext cx="10515599" cy="5891984"/>
          </a:xfrm>
        </p:spPr>
      </p:pic>
    </p:spTree>
    <p:extLst>
      <p:ext uri="{BB962C8B-B14F-4D97-AF65-F5344CB8AC3E}">
        <p14:creationId xmlns:p14="http://schemas.microsoft.com/office/powerpoint/2010/main" val="1883533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A7770-2BEB-AEB6-00EF-5F7D2B41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A271E5-A23A-3C76-6EE9-F659359BD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93215"/>
            <a:ext cx="10515600" cy="5471569"/>
          </a:xfrm>
        </p:spPr>
      </p:pic>
    </p:spTree>
    <p:extLst>
      <p:ext uri="{BB962C8B-B14F-4D97-AF65-F5344CB8AC3E}">
        <p14:creationId xmlns:p14="http://schemas.microsoft.com/office/powerpoint/2010/main" val="2563564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4F6D7-70AC-8D71-9CA4-F899A02C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DA0998-3895-44F1-8B67-B19BD3D2B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407" y="374158"/>
            <a:ext cx="10857186" cy="6127750"/>
          </a:xfrm>
        </p:spPr>
      </p:pic>
    </p:spTree>
    <p:extLst>
      <p:ext uri="{BB962C8B-B14F-4D97-AF65-F5344CB8AC3E}">
        <p14:creationId xmlns:p14="http://schemas.microsoft.com/office/powerpoint/2010/main" val="77580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1C97D2-1743-3C47-94D3-1C32DB51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956" y="1690688"/>
            <a:ext cx="2349500" cy="23749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74F91D-541A-8D4D-AC72-C30189566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306" y="1690688"/>
            <a:ext cx="2166692" cy="2374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6DA815-2C3A-444B-AF0D-F73AF5081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669" y="4738889"/>
            <a:ext cx="1114098" cy="9888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19EBD0D-542E-E148-917C-3E8D24DD7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331" y="4738889"/>
            <a:ext cx="1114099" cy="9933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7F932C-6D7C-0B45-8F31-4603A1090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131" y="4738889"/>
            <a:ext cx="1028700" cy="9652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3619400-CB22-7D43-8BA6-30B723811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9401" y="4750711"/>
            <a:ext cx="990600" cy="965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9D4EB7E-C0B5-2D42-9A71-576E5535B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2351" y="1690688"/>
            <a:ext cx="2082800" cy="22098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462EDCE-84AD-4A4A-A28E-B432A2D9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2938" cy="1325563"/>
          </a:xfrm>
        </p:spPr>
        <p:txBody>
          <a:bodyPr/>
          <a:lstStyle/>
          <a:p>
            <a:r>
              <a:rPr lang="en-BD" dirty="0">
                <a:latin typeface="Cooper Black" panose="0208090404030B020404" pitchFamily="18" charset="77"/>
              </a:rPr>
              <a:t>Erythrocyte maturation sequence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E7E025CB-C479-C220-8D9E-8D5F5F7FB936}"/>
              </a:ext>
            </a:extLst>
          </p:cNvPr>
          <p:cNvSpPr/>
          <p:nvPr/>
        </p:nvSpPr>
        <p:spPr>
          <a:xfrm>
            <a:off x="4384456" y="2991771"/>
            <a:ext cx="946099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9041CA16-0F24-E56B-F56E-D2CCD90F5471}"/>
              </a:ext>
            </a:extLst>
          </p:cNvPr>
          <p:cNvSpPr/>
          <p:nvPr/>
        </p:nvSpPr>
        <p:spPr>
          <a:xfrm>
            <a:off x="7676749" y="2895623"/>
            <a:ext cx="103585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BB073E29-40F5-9790-2D1D-C9F1E1F2F4A9}"/>
              </a:ext>
            </a:extLst>
          </p:cNvPr>
          <p:cNvSpPr/>
          <p:nvPr/>
        </p:nvSpPr>
        <p:spPr>
          <a:xfrm>
            <a:off x="9501352" y="4366955"/>
            <a:ext cx="84082" cy="37193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CB252953-0631-0E1B-70FA-208476397EA1}"/>
              </a:ext>
            </a:extLst>
          </p:cNvPr>
          <p:cNvSpPr/>
          <p:nvPr/>
        </p:nvSpPr>
        <p:spPr>
          <a:xfrm>
            <a:off x="5420305" y="5167312"/>
            <a:ext cx="839363" cy="9505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F6C66A9-29C8-6683-EE00-4A56EC5BD053}"/>
              </a:ext>
            </a:extLst>
          </p:cNvPr>
          <p:cNvSpPr/>
          <p:nvPr/>
        </p:nvSpPr>
        <p:spPr>
          <a:xfrm rot="16200000">
            <a:off x="7811917" y="4249332"/>
            <a:ext cx="553753" cy="3617163"/>
          </a:xfrm>
          <a:prstGeom prst="leftBrace">
            <a:avLst>
              <a:gd name="adj1" fmla="val 0"/>
              <a:gd name="adj2" fmla="val 4746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9E8B12-BC95-0008-2CC4-336A4B96ADF8}"/>
              </a:ext>
            </a:extLst>
          </p:cNvPr>
          <p:cNvSpPr/>
          <p:nvPr/>
        </p:nvSpPr>
        <p:spPr>
          <a:xfrm>
            <a:off x="2190711" y="4065588"/>
            <a:ext cx="1807780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BD" sz="1600" dirty="0"/>
              <a:t>Pronormoblast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01AF58-4C32-0EBA-EEFF-991E8F66AEEA}"/>
              </a:ext>
            </a:extLst>
          </p:cNvPr>
          <p:cNvSpPr/>
          <p:nvPr/>
        </p:nvSpPr>
        <p:spPr>
          <a:xfrm>
            <a:off x="4032206" y="5852415"/>
            <a:ext cx="1807780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BD" sz="1600" dirty="0"/>
              <a:t>Reticulocyte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E602D6-47EE-0C30-3716-CB57C11A277C}"/>
              </a:ext>
            </a:extLst>
          </p:cNvPr>
          <p:cNvSpPr/>
          <p:nvPr/>
        </p:nvSpPr>
        <p:spPr>
          <a:xfrm>
            <a:off x="5737319" y="4036031"/>
            <a:ext cx="1807780" cy="494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B</a:t>
            </a:r>
            <a:r>
              <a:rPr lang="en-BD" sz="1600" dirty="0"/>
              <a:t>asophilic normoblast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17D5E3-4298-6397-1F1E-8FB252C423FB}"/>
              </a:ext>
            </a:extLst>
          </p:cNvPr>
          <p:cNvSpPr/>
          <p:nvPr/>
        </p:nvSpPr>
        <p:spPr>
          <a:xfrm>
            <a:off x="8939861" y="3977434"/>
            <a:ext cx="1807780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P</a:t>
            </a:r>
            <a:r>
              <a:rPr lang="en-BD" sz="1600" dirty="0"/>
              <a:t>olychromatophilic normoblast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5D0895-47F8-27B4-2A87-EBE79812F701}"/>
              </a:ext>
            </a:extLst>
          </p:cNvPr>
          <p:cNvSpPr/>
          <p:nvPr/>
        </p:nvSpPr>
        <p:spPr>
          <a:xfrm>
            <a:off x="7040351" y="6233473"/>
            <a:ext cx="1807780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O</a:t>
            </a:r>
            <a:r>
              <a:rPr lang="en-BD" sz="1600" dirty="0"/>
              <a:t>rthrochromatic normoblast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D1C5FC-2573-B0D6-3002-C70E5FF43F92}"/>
              </a:ext>
            </a:extLst>
          </p:cNvPr>
          <p:cNvSpPr/>
          <p:nvPr/>
        </p:nvSpPr>
        <p:spPr>
          <a:xfrm>
            <a:off x="1943646" y="5781036"/>
            <a:ext cx="1807780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BD" sz="1600" dirty="0"/>
              <a:t>Erythrocyte</a:t>
            </a:r>
            <a:r>
              <a:rPr lang="en-BD" dirty="0"/>
              <a:t>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468866-3D17-83CA-65AD-7E710F71F5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2838" y="4689173"/>
            <a:ext cx="1028700" cy="9723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8DF8E0-8E23-C8EB-05D1-A9840031393B}"/>
              </a:ext>
            </a:extLst>
          </p:cNvPr>
          <p:cNvSpPr/>
          <p:nvPr/>
        </p:nvSpPr>
        <p:spPr>
          <a:xfrm>
            <a:off x="4258562" y="4174589"/>
            <a:ext cx="1355068" cy="355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BD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Dr.Momena</a:t>
            </a:r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A53CE835-1310-5734-F673-0C3A9A1731EE}"/>
              </a:ext>
            </a:extLst>
          </p:cNvPr>
          <p:cNvSpPr/>
          <p:nvPr/>
        </p:nvSpPr>
        <p:spPr>
          <a:xfrm>
            <a:off x="3366903" y="5214840"/>
            <a:ext cx="839363" cy="9505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9960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88ADCF-FC0F-6F42-AAA2-D4CFF8D6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599" y="1025492"/>
            <a:ext cx="7012553" cy="51223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24A081-3D82-6A47-A981-6EE141CE1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65" y="2501900"/>
            <a:ext cx="3244850" cy="1854200"/>
          </a:xfrm>
          <a:prstGeom prst="rect">
            <a:avLst/>
          </a:prstGeom>
          <a:solidFill>
            <a:srgbClr val="ECC7FF"/>
          </a:solidFill>
        </p:spPr>
      </p:pic>
    </p:spTree>
    <p:extLst>
      <p:ext uri="{BB962C8B-B14F-4D97-AF65-F5344CB8AC3E}">
        <p14:creationId xmlns:p14="http://schemas.microsoft.com/office/powerpoint/2010/main" val="102067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9E344-2CEA-6D45-8516-7E22E739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19F18-0F8C-7D46-977E-FD812FCF2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C79361-9B7C-9746-BAB9-3A2FC42E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32678"/>
            <a:ext cx="10637322" cy="596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65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71BDF-C2A2-4644-AC44-E25A586F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F3AD-B810-BF47-957C-1B899BA93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1F8CD7-7E09-B646-A033-6333AF9CB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" y="605641"/>
            <a:ext cx="10700657" cy="576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52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93669-F671-C645-81BE-466B2E40A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4782"/>
            <a:ext cx="10515600" cy="85803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+mn-lt"/>
              </a:rPr>
              <a:t>Summary </a:t>
            </a:r>
            <a:endParaRPr lang="x-none" sz="3200" b="1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9CCCA-837E-0042-B417-557807D6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413"/>
            <a:ext cx="10515600" cy="4953805"/>
          </a:xfrm>
        </p:spPr>
        <p:txBody>
          <a:bodyPr/>
          <a:lstStyle/>
          <a:p>
            <a:r>
              <a:rPr lang="en-US" dirty="0"/>
              <a:t>In general, </a:t>
            </a:r>
            <a:r>
              <a:rPr lang="en-US" b="1" dirty="0">
                <a:solidFill>
                  <a:srgbClr val="0070C0"/>
                </a:solidFill>
              </a:rPr>
              <a:t>a bone marrow study </a:t>
            </a:r>
            <a:r>
              <a:rPr lang="en-US" b="1" dirty="0"/>
              <a:t>is composed </a:t>
            </a:r>
            <a:r>
              <a:rPr lang="en-US" dirty="0"/>
              <a:t>of the following complementary components:</a:t>
            </a:r>
          </a:p>
          <a:p>
            <a:pPr lvl="2">
              <a:buNone/>
            </a:pPr>
            <a:r>
              <a:rPr lang="en-US" sz="2400" b="1" dirty="0"/>
              <a:t>Peripheral blood</a:t>
            </a:r>
          </a:p>
          <a:p>
            <a:pPr lvl="2">
              <a:buNone/>
            </a:pPr>
            <a:r>
              <a:rPr lang="en-US" sz="2400" b="1" dirty="0"/>
              <a:t>Aspiration smear </a:t>
            </a:r>
          </a:p>
          <a:p>
            <a:pPr lvl="2">
              <a:buNone/>
            </a:pPr>
            <a:r>
              <a:rPr lang="en-US" sz="2400" b="1" dirty="0"/>
              <a:t>Core biopsy </a:t>
            </a:r>
          </a:p>
          <a:p>
            <a:r>
              <a:rPr lang="en-US" b="1" dirty="0"/>
              <a:t>The </a:t>
            </a:r>
            <a:r>
              <a:rPr lang="en-US" b="1" dirty="0">
                <a:solidFill>
                  <a:srgbClr val="0070C0"/>
                </a:solidFill>
              </a:rPr>
              <a:t>three hematopoietic lineages </a:t>
            </a:r>
            <a:r>
              <a:rPr lang="en-US" dirty="0"/>
              <a:t>are myeloid, erythroid, and megakaryocytes</a:t>
            </a:r>
          </a:p>
          <a:p>
            <a:r>
              <a:rPr lang="en-US" dirty="0"/>
              <a:t>Knowledge of normal marrow morphology, distribution, and maturational sequence is </a:t>
            </a:r>
            <a:r>
              <a:rPr lang="en-US" b="1" dirty="0"/>
              <a:t>important for identifying abnormalities.</a:t>
            </a:r>
          </a:p>
        </p:txBody>
      </p:sp>
    </p:spTree>
    <p:extLst>
      <p:ext uri="{BB962C8B-B14F-4D97-AF65-F5344CB8AC3E}">
        <p14:creationId xmlns:p14="http://schemas.microsoft.com/office/powerpoint/2010/main" val="311317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E1A82B-5F43-16C3-3752-EE35A6C3F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169" y="1322173"/>
            <a:ext cx="9008074" cy="4854790"/>
          </a:xfrm>
        </p:spPr>
      </p:pic>
    </p:spTree>
    <p:extLst>
      <p:ext uri="{BB962C8B-B14F-4D97-AF65-F5344CB8AC3E}">
        <p14:creationId xmlns:p14="http://schemas.microsoft.com/office/powerpoint/2010/main" val="1830878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</TotalTime>
  <Words>402</Words>
  <Application>Microsoft Macintosh PowerPoint</Application>
  <PresentationFormat>Widescreen</PresentationFormat>
  <Paragraphs>80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Brush Script MT</vt:lpstr>
      <vt:lpstr>Arial</vt:lpstr>
      <vt:lpstr>Calibri</vt:lpstr>
      <vt:lpstr>Calibri Light</vt:lpstr>
      <vt:lpstr>Carlito</vt:lpstr>
      <vt:lpstr>Cooper Black</vt:lpstr>
      <vt:lpstr>ElsevierGulliver</vt:lpstr>
      <vt:lpstr>Wingdings</vt:lpstr>
      <vt:lpstr>Office Theme</vt:lpstr>
      <vt:lpstr>PowerPoint Presentation</vt:lpstr>
      <vt:lpstr> Normal Bone marrow  </vt:lpstr>
      <vt:lpstr> For Bone marrow study……..</vt:lpstr>
      <vt:lpstr>Peripheral blood </vt:lpstr>
      <vt:lpstr>PowerPoint Presentation</vt:lpstr>
      <vt:lpstr>PBF</vt:lpstr>
      <vt:lpstr>PowerPoint Presentation</vt:lpstr>
      <vt:lpstr>Bone marrow aspirate ……</vt:lpstr>
      <vt:lpstr>Bone marrow slide in low power</vt:lpstr>
      <vt:lpstr>Bone marrow slide in medium to high power</vt:lpstr>
      <vt:lpstr>Bone marrow slide in medium to high power</vt:lpstr>
      <vt:lpstr>PowerPoint Presentation</vt:lpstr>
      <vt:lpstr>Cells of erythroid lineage </vt:lpstr>
      <vt:lpstr>PowerPoint Presentation</vt:lpstr>
      <vt:lpstr>Cells of lymphoid origin </vt:lpstr>
      <vt:lpstr>Bone marrow Aspirate Smears Summary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Erythrocyte maturation sequence</vt:lpstr>
      <vt:lpstr>PowerPoint Presentation</vt:lpstr>
      <vt:lpstr>PowerPoint Presentation</vt:lpstr>
      <vt:lpstr>PowerPoint Presentation</vt:lpstr>
      <vt:lpstr>Summary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momena begum</dc:creator>
  <cp:lastModifiedBy>momena begum</cp:lastModifiedBy>
  <cp:revision>99</cp:revision>
  <dcterms:created xsi:type="dcterms:W3CDTF">2024-02-11T16:15:01Z</dcterms:created>
  <dcterms:modified xsi:type="dcterms:W3CDTF">2025-05-02T14:33:30Z</dcterms:modified>
</cp:coreProperties>
</file>